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ppt/tags/tag20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23"/>
  </p:notesMasterIdLst>
  <p:handoutMasterIdLst>
    <p:handoutMasterId r:id="rId24"/>
  </p:handoutMasterIdLst>
  <p:sldIdLst>
    <p:sldId id="464" r:id="rId2"/>
    <p:sldId id="488" r:id="rId3"/>
    <p:sldId id="451" r:id="rId4"/>
    <p:sldId id="470" r:id="rId5"/>
    <p:sldId id="473" r:id="rId6"/>
    <p:sldId id="475" r:id="rId7"/>
    <p:sldId id="476" r:id="rId8"/>
    <p:sldId id="477" r:id="rId9"/>
    <p:sldId id="469" r:id="rId10"/>
    <p:sldId id="467" r:id="rId11"/>
    <p:sldId id="468" r:id="rId12"/>
    <p:sldId id="481" r:id="rId13"/>
    <p:sldId id="478" r:id="rId14"/>
    <p:sldId id="479" r:id="rId15"/>
    <p:sldId id="480" r:id="rId16"/>
    <p:sldId id="482" r:id="rId17"/>
    <p:sldId id="483" r:id="rId18"/>
    <p:sldId id="484" r:id="rId19"/>
    <p:sldId id="485" r:id="rId20"/>
    <p:sldId id="486" r:id="rId21"/>
    <p:sldId id="487" r:id="rId22"/>
  </p:sldIdLst>
  <p:sldSz cx="9144000" cy="6858000" type="screen4x3"/>
  <p:notesSz cx="6858000" cy="9199563"/>
  <p:custDataLst>
    <p:tags r:id="rId2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6FF"/>
    <a:srgbClr val="1798C2"/>
    <a:srgbClr val="71B3CC"/>
    <a:srgbClr val="006EAD"/>
    <a:srgbClr val="6C2973"/>
    <a:srgbClr val="EFA752"/>
    <a:srgbClr val="A0A8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2" autoAdjust="0"/>
    <p:restoredTop sz="91854" autoAdjust="0"/>
  </p:normalViewPr>
  <p:slideViewPr>
    <p:cSldViewPr>
      <p:cViewPr>
        <p:scale>
          <a:sx n="110" d="100"/>
          <a:sy n="110" d="100"/>
        </p:scale>
        <p:origin x="6" y="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1224" y="-120"/>
      </p:cViewPr>
      <p:guideLst>
        <p:guide orient="horz" pos="289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9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9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7600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9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737600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-109" charset="-128"/>
              </a:defRPr>
            </a:lvl1pPr>
          </a:lstStyle>
          <a:p>
            <a:pPr>
              <a:defRPr/>
            </a:pPr>
            <a:fld id="{D7D3FCE4-605B-4103-B45E-A4E195C83A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1002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0300" y="690563"/>
            <a:ext cx="4598988" cy="34496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70388"/>
            <a:ext cx="5029200" cy="413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39188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739188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-109" charset="-128"/>
              </a:defRPr>
            </a:lvl1pPr>
          </a:lstStyle>
          <a:p>
            <a:pPr>
              <a:defRPr/>
            </a:pPr>
            <a:fld id="{71B67145-2C3A-4633-85DD-40E5FF270D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674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ＭＳ Ｐゴシック" pitchFamily="-109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9" charset="0"/>
        <a:ea typeface="ＭＳ Ｐゴシック" pitchFamily="-109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sz="120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AutoShape 3"/>
          <p:cNvSpPr>
            <a:spLocks noChangeArrowheads="1"/>
          </p:cNvSpPr>
          <p:nvPr userDrawn="1"/>
        </p:nvSpPr>
        <p:spPr bwMode="auto">
          <a:xfrm>
            <a:off x="152400" y="152400"/>
            <a:ext cx="8839200" cy="6477000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en-US" sz="1800"/>
          </a:p>
        </p:txBody>
      </p:sp>
      <p:sp>
        <p:nvSpPr>
          <p:cNvPr id="6" name="Rectangle 9"/>
          <p:cNvSpPr>
            <a:spLocks noChangeArrowheads="1"/>
          </p:cNvSpPr>
          <p:nvPr userDrawn="1"/>
        </p:nvSpPr>
        <p:spPr bwMode="auto">
          <a:xfrm>
            <a:off x="0" y="2743200"/>
            <a:ext cx="152400" cy="5334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10"/>
          <p:cNvSpPr>
            <a:spLocks noChangeArrowheads="1"/>
          </p:cNvSpPr>
          <p:nvPr userDrawn="1"/>
        </p:nvSpPr>
        <p:spPr bwMode="auto">
          <a:xfrm>
            <a:off x="0" y="3276600"/>
            <a:ext cx="152400" cy="533400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11"/>
          <p:cNvSpPr>
            <a:spLocks noChangeArrowheads="1"/>
          </p:cNvSpPr>
          <p:nvPr userDrawn="1"/>
        </p:nvSpPr>
        <p:spPr bwMode="auto">
          <a:xfrm>
            <a:off x="0" y="3810000"/>
            <a:ext cx="152400" cy="228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 userDrawn="1"/>
        </p:nvSpPr>
        <p:spPr bwMode="auto">
          <a:xfrm>
            <a:off x="0" y="4038600"/>
            <a:ext cx="152400" cy="76200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13"/>
          <p:cNvSpPr>
            <a:spLocks noChangeArrowheads="1"/>
          </p:cNvSpPr>
          <p:nvPr userDrawn="1"/>
        </p:nvSpPr>
        <p:spPr bwMode="auto">
          <a:xfrm>
            <a:off x="0" y="4114800"/>
            <a:ext cx="152400" cy="5334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4"/>
          <p:cNvSpPr>
            <a:spLocks noChangeArrowheads="1"/>
          </p:cNvSpPr>
          <p:nvPr userDrawn="1"/>
        </p:nvSpPr>
        <p:spPr bwMode="auto">
          <a:xfrm>
            <a:off x="0" y="4648200"/>
            <a:ext cx="152400" cy="2286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15"/>
          <p:cNvSpPr>
            <a:spLocks noChangeArrowheads="1"/>
          </p:cNvSpPr>
          <p:nvPr userDrawn="1"/>
        </p:nvSpPr>
        <p:spPr bwMode="auto">
          <a:xfrm>
            <a:off x="0" y="4876800"/>
            <a:ext cx="152400" cy="9144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16"/>
          <p:cNvSpPr>
            <a:spLocks noChangeArrowheads="1"/>
          </p:cNvSpPr>
          <p:nvPr userDrawn="1"/>
        </p:nvSpPr>
        <p:spPr bwMode="auto">
          <a:xfrm>
            <a:off x="0" y="5791200"/>
            <a:ext cx="152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17"/>
          <p:cNvSpPr>
            <a:spLocks noChangeArrowheads="1"/>
          </p:cNvSpPr>
          <p:nvPr userDrawn="1"/>
        </p:nvSpPr>
        <p:spPr bwMode="auto">
          <a:xfrm>
            <a:off x="0" y="6096000"/>
            <a:ext cx="152400" cy="2286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Rectangle 18"/>
          <p:cNvSpPr>
            <a:spLocks noChangeArrowheads="1"/>
          </p:cNvSpPr>
          <p:nvPr userDrawn="1"/>
        </p:nvSpPr>
        <p:spPr bwMode="auto">
          <a:xfrm>
            <a:off x="0" y="6324600"/>
            <a:ext cx="152400" cy="228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9"/>
          <p:cNvSpPr>
            <a:spLocks noChangeArrowheads="1"/>
          </p:cNvSpPr>
          <p:nvPr userDrawn="1"/>
        </p:nvSpPr>
        <p:spPr bwMode="auto">
          <a:xfrm>
            <a:off x="0" y="6477000"/>
            <a:ext cx="152400" cy="381000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Text Box 20"/>
          <p:cNvSpPr txBox="1">
            <a:spLocks noChangeArrowheads="1"/>
          </p:cNvSpPr>
          <p:nvPr userDrawn="1"/>
        </p:nvSpPr>
        <p:spPr bwMode="auto">
          <a:xfrm>
            <a:off x="152400" y="685800"/>
            <a:ext cx="75438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600" b="1">
                <a:solidFill>
                  <a:schemeClr val="accent2"/>
                </a:solidFill>
                <a:latin typeface="Times New Roman" pitchFamily="18" charset="0"/>
              </a:rPr>
              <a:t>&gt; &gt; &gt; &gt; &gt; &gt; &gt; &gt; </a:t>
            </a:r>
          </a:p>
        </p:txBody>
      </p:sp>
      <p:sp>
        <p:nvSpPr>
          <p:cNvPr id="52224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08375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22248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27479-C75E-493C-9A1F-6776BB4CA3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9186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1367C3-4E06-4B8D-804F-C57F83213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769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198438"/>
            <a:ext cx="2057400" cy="5973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198438"/>
            <a:ext cx="6019800" cy="5973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FF5A5-243C-4068-B2E0-1FAA93AC2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742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E239E-F851-4DC4-A35A-EC13AF7FF7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677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33FEE-21CC-4CE6-A4F5-687C9B113B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153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A9966-C991-4564-B257-AC2064BA18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81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CBA7E-E711-45E6-AFCE-E910DF296F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854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5D0A1-BF34-4035-BA93-408F33611E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834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C4E70-1F82-43A7-B651-2D405B3FEC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720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1CAD0-DE0C-4A17-BF3C-E50564BB9A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870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2897F-7FF3-48E1-AE29-57DE91B056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3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7" name="AutoShape 3"/>
          <p:cNvSpPr>
            <a:spLocks noChangeArrowheads="1"/>
          </p:cNvSpPr>
          <p:nvPr userDrawn="1"/>
        </p:nvSpPr>
        <p:spPr bwMode="auto">
          <a:xfrm>
            <a:off x="152400" y="152400"/>
            <a:ext cx="8839200" cy="6477000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1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1690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1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48000" y="61690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1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61690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ＭＳ Ｐゴシック" pitchFamily="-109" charset="-128"/>
              </a:defRPr>
            </a:lvl1pPr>
          </a:lstStyle>
          <a:p>
            <a:pPr>
              <a:defRPr/>
            </a:pPr>
            <a:fld id="{CD887F4E-FF4C-46E6-9A64-34265B8FFB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462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title"/>
          </p:nvPr>
        </p:nvSpPr>
        <p:spPr bwMode="auto">
          <a:xfrm rot="-467005">
            <a:off x="381000" y="198438"/>
            <a:ext cx="495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													</a:t>
            </a:r>
          </a:p>
        </p:txBody>
      </p:sp>
      <p:sp>
        <p:nvSpPr>
          <p:cNvPr id="1033" name="Rectangle 9"/>
          <p:cNvSpPr>
            <a:spLocks noChangeArrowheads="1"/>
          </p:cNvSpPr>
          <p:nvPr userDrawn="1"/>
        </p:nvSpPr>
        <p:spPr bwMode="auto">
          <a:xfrm rot="-367124">
            <a:off x="152400" y="304800"/>
            <a:ext cx="5334000" cy="1143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4" name="Rectangle 10"/>
          <p:cNvSpPr>
            <a:spLocks noChangeArrowheads="1"/>
          </p:cNvSpPr>
          <p:nvPr userDrawn="1"/>
        </p:nvSpPr>
        <p:spPr bwMode="auto">
          <a:xfrm rot="-372246">
            <a:off x="150813" y="287338"/>
            <a:ext cx="5486400" cy="10699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5" name="Freeform 11"/>
          <p:cNvSpPr>
            <a:spLocks/>
          </p:cNvSpPr>
          <p:nvPr userDrawn="1"/>
        </p:nvSpPr>
        <p:spPr bwMode="auto">
          <a:xfrm>
            <a:off x="457200" y="76200"/>
            <a:ext cx="762000" cy="1295400"/>
          </a:xfrm>
          <a:custGeom>
            <a:avLst/>
            <a:gdLst>
              <a:gd name="T0" fmla="*/ 392 w 392"/>
              <a:gd name="T1" fmla="*/ 0 h 648"/>
              <a:gd name="T2" fmla="*/ 104 w 392"/>
              <a:gd name="T3" fmla="*/ 576 h 648"/>
              <a:gd name="T4" fmla="*/ 8 w 392"/>
              <a:gd name="T5" fmla="*/ 432 h 648"/>
              <a:gd name="T6" fmla="*/ 152 w 392"/>
              <a:gd name="T7" fmla="*/ 144 h 6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92" h="648">
                <a:moveTo>
                  <a:pt x="392" y="0"/>
                </a:moveTo>
                <a:cubicBezTo>
                  <a:pt x="280" y="252"/>
                  <a:pt x="168" y="504"/>
                  <a:pt x="104" y="576"/>
                </a:cubicBezTo>
                <a:cubicBezTo>
                  <a:pt x="40" y="648"/>
                  <a:pt x="0" y="504"/>
                  <a:pt x="8" y="432"/>
                </a:cubicBezTo>
                <a:cubicBezTo>
                  <a:pt x="16" y="360"/>
                  <a:pt x="128" y="192"/>
                  <a:pt x="152" y="144"/>
                </a:cubicBez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6" name="Rectangle 12"/>
          <p:cNvSpPr>
            <a:spLocks noChangeArrowheads="1"/>
          </p:cNvSpPr>
          <p:nvPr userDrawn="1"/>
        </p:nvSpPr>
        <p:spPr bwMode="auto">
          <a:xfrm>
            <a:off x="0" y="2743200"/>
            <a:ext cx="152400" cy="5334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7" name="Rectangle 13"/>
          <p:cNvSpPr>
            <a:spLocks noChangeArrowheads="1"/>
          </p:cNvSpPr>
          <p:nvPr userDrawn="1"/>
        </p:nvSpPr>
        <p:spPr bwMode="auto">
          <a:xfrm>
            <a:off x="0" y="3276600"/>
            <a:ext cx="152400" cy="533400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8" name="Rectangle 14"/>
          <p:cNvSpPr>
            <a:spLocks noChangeArrowheads="1"/>
          </p:cNvSpPr>
          <p:nvPr userDrawn="1"/>
        </p:nvSpPr>
        <p:spPr bwMode="auto">
          <a:xfrm>
            <a:off x="0" y="3810000"/>
            <a:ext cx="152400" cy="228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9" name="Rectangle 15"/>
          <p:cNvSpPr>
            <a:spLocks noChangeArrowheads="1"/>
          </p:cNvSpPr>
          <p:nvPr userDrawn="1"/>
        </p:nvSpPr>
        <p:spPr bwMode="auto">
          <a:xfrm>
            <a:off x="0" y="4038600"/>
            <a:ext cx="152400" cy="76200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0" name="Rectangle 16"/>
          <p:cNvSpPr>
            <a:spLocks noChangeArrowheads="1"/>
          </p:cNvSpPr>
          <p:nvPr userDrawn="1"/>
        </p:nvSpPr>
        <p:spPr bwMode="auto">
          <a:xfrm>
            <a:off x="0" y="4114800"/>
            <a:ext cx="152400" cy="5334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1" name="Rectangle 17"/>
          <p:cNvSpPr>
            <a:spLocks noChangeArrowheads="1"/>
          </p:cNvSpPr>
          <p:nvPr userDrawn="1"/>
        </p:nvSpPr>
        <p:spPr bwMode="auto">
          <a:xfrm>
            <a:off x="0" y="4648200"/>
            <a:ext cx="152400" cy="2286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2" name="Rectangle 18"/>
          <p:cNvSpPr>
            <a:spLocks noChangeArrowheads="1"/>
          </p:cNvSpPr>
          <p:nvPr userDrawn="1"/>
        </p:nvSpPr>
        <p:spPr bwMode="auto">
          <a:xfrm>
            <a:off x="0" y="4876800"/>
            <a:ext cx="152400" cy="9144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3" name="Rectangle 19"/>
          <p:cNvSpPr>
            <a:spLocks noChangeArrowheads="1"/>
          </p:cNvSpPr>
          <p:nvPr userDrawn="1"/>
        </p:nvSpPr>
        <p:spPr bwMode="auto">
          <a:xfrm>
            <a:off x="0" y="5791200"/>
            <a:ext cx="152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4" name="Rectangle 20"/>
          <p:cNvSpPr>
            <a:spLocks noChangeArrowheads="1"/>
          </p:cNvSpPr>
          <p:nvPr userDrawn="1"/>
        </p:nvSpPr>
        <p:spPr bwMode="auto">
          <a:xfrm>
            <a:off x="0" y="6096000"/>
            <a:ext cx="152400" cy="2286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5" name="Rectangle 21"/>
          <p:cNvSpPr>
            <a:spLocks noChangeArrowheads="1"/>
          </p:cNvSpPr>
          <p:nvPr userDrawn="1"/>
        </p:nvSpPr>
        <p:spPr bwMode="auto">
          <a:xfrm>
            <a:off x="0" y="6324600"/>
            <a:ext cx="152400" cy="228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6" name="Rectangle 22"/>
          <p:cNvSpPr>
            <a:spLocks noChangeArrowheads="1"/>
          </p:cNvSpPr>
          <p:nvPr userDrawn="1"/>
        </p:nvSpPr>
        <p:spPr bwMode="auto">
          <a:xfrm>
            <a:off x="0" y="6477000"/>
            <a:ext cx="152400" cy="381000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09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-109" charset="0"/>
          <a:ea typeface="ＭＳ Ｐゴシック" pitchFamily="-109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-109" charset="0"/>
          <a:ea typeface="ＭＳ Ｐゴシック" pitchFamily="-109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-109" charset="0"/>
          <a:ea typeface="ＭＳ Ｐゴシック" pitchFamily="-109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-109" charset="0"/>
          <a:ea typeface="ＭＳ Ｐゴシック" pitchFamily="-109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-109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-109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-109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-109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9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9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9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2438400"/>
            <a:ext cx="4267200" cy="24384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4400" b="1" dirty="0" smtClean="0">
                <a:ea typeface="ＭＳ Ｐゴシック" pitchFamily="34" charset="-128"/>
              </a:rPr>
              <a:t>Understanding Financial Statements</a:t>
            </a:r>
          </a:p>
          <a:p>
            <a:pPr eaLnBrk="1" hangingPunct="1"/>
            <a:endParaRPr lang="en-US" sz="4400" b="1" dirty="0" smtClean="0">
              <a:ea typeface="ＭＳ Ｐゴシック" pitchFamily="34" charset="-128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486400" y="2133600"/>
          <a:ext cx="2685521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Clip" r:id="rId4" imgW="6983640" imgH="8322840" progId="">
                  <p:embed/>
                </p:oleObj>
              </mc:Choice>
              <mc:Fallback>
                <p:oleObj name="Clip" r:id="rId4" imgW="6983640" imgH="83228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133600"/>
                        <a:ext cx="2685521" cy="320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 rot="21132995">
            <a:off x="685800" y="198438"/>
            <a:ext cx="4953000" cy="1143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Income Statement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685800" y="1676400"/>
            <a:ext cx="77724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buFont typeface="Wingdings" pitchFamily="2" charset="2"/>
              <a:buChar char="ü"/>
            </a:pPr>
            <a:r>
              <a:rPr lang="en-US" sz="2800" b="1" i="1" dirty="0" smtClean="0"/>
              <a:t>What is an Income Statement?</a:t>
            </a:r>
          </a:p>
          <a:p>
            <a:pPr eaLnBrk="1" hangingPunct="1"/>
            <a:endParaRPr lang="en-US" sz="2800" b="1" i="1" dirty="0"/>
          </a:p>
          <a:p>
            <a:pPr marL="342900" indent="-342900" eaLnBrk="1" hangingPunct="1">
              <a:buFont typeface="Wingdings" pitchFamily="2" charset="2"/>
              <a:buChar char="ü"/>
            </a:pPr>
            <a:r>
              <a:rPr lang="en-US" sz="2800" dirty="0" smtClean="0"/>
              <a:t>A statement that shows a company’s profit.</a:t>
            </a:r>
          </a:p>
          <a:p>
            <a:pPr marL="800100" lvl="1" indent="-342900" eaLnBrk="1" hangingPunct="1">
              <a:buFont typeface="Wingdings" pitchFamily="2" charset="2"/>
              <a:buChar char="ü"/>
            </a:pPr>
            <a:r>
              <a:rPr lang="en-US" sz="2800" dirty="0" smtClean="0"/>
              <a:t>How much was sold or made? ( revenue)</a:t>
            </a:r>
          </a:p>
          <a:p>
            <a:pPr marL="800100" lvl="1" indent="-342900" eaLnBrk="1" hangingPunct="1">
              <a:buFont typeface="Wingdings" pitchFamily="2" charset="2"/>
              <a:buChar char="ü"/>
            </a:pPr>
            <a:r>
              <a:rPr lang="en-US" sz="2800" dirty="0" smtClean="0"/>
              <a:t>How much was spent? (expense)</a:t>
            </a:r>
          </a:p>
          <a:p>
            <a:pPr marL="800100" lvl="1" indent="-342900" eaLnBrk="1" hangingPunct="1">
              <a:buFont typeface="Wingdings" pitchFamily="2" charset="2"/>
              <a:buChar char="ü"/>
            </a:pPr>
            <a:r>
              <a:rPr lang="en-US" sz="2800" dirty="0" smtClean="0"/>
              <a:t>How much is left over? (net income/profit)</a:t>
            </a:r>
            <a:endParaRPr lang="en-US" sz="2800" dirty="0"/>
          </a:p>
          <a:p>
            <a:pPr marL="342900" indent="-342900" eaLnBrk="1" hangingPunct="1">
              <a:buFont typeface="Wingdings" pitchFamily="2" charset="2"/>
              <a:buChar char="ü"/>
            </a:pPr>
            <a:endParaRPr lang="en-US" sz="2800" dirty="0"/>
          </a:p>
          <a:p>
            <a:pPr marL="342900" indent="-342900" eaLnBrk="1" hangingPunct="1">
              <a:buFont typeface="Wingdings" pitchFamily="2" charset="2"/>
              <a:buChar char="ü"/>
            </a:pPr>
            <a:r>
              <a:rPr lang="en-US" sz="2800" b="1" dirty="0" smtClean="0">
                <a:solidFill>
                  <a:srgbClr val="FF0000"/>
                </a:solidFill>
              </a:rPr>
              <a:t>Revenue – Expenses = Net Income/Loss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 rot="-334796">
            <a:off x="400222" y="477440"/>
            <a:ext cx="5149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3600" dirty="0">
                <a:latin typeface="Impact" pitchFamily="34" charset="0"/>
              </a:rPr>
              <a:t>Sample </a:t>
            </a:r>
            <a:r>
              <a:rPr lang="en-US" sz="3600" dirty="0" smtClean="0">
                <a:latin typeface="Impact" pitchFamily="34" charset="0"/>
              </a:rPr>
              <a:t>Income Statement</a:t>
            </a:r>
            <a:endParaRPr lang="en-US" sz="3600" dirty="0">
              <a:latin typeface="Impact" pitchFamily="34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4" cstate="print"/>
          <a:srcRect t="978" b="48655"/>
          <a:stretch>
            <a:fillRect/>
          </a:stretch>
        </p:blipFill>
        <p:spPr bwMode="auto">
          <a:xfrm>
            <a:off x="2286000" y="1600200"/>
            <a:ext cx="5501062" cy="397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/>
          </a:scene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874634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 rot="-334796">
            <a:off x="400222" y="508218"/>
            <a:ext cx="514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3200" dirty="0" smtClean="0">
                <a:latin typeface="Impact" pitchFamily="34" charset="0"/>
              </a:rPr>
              <a:t>Label the Income Statement</a:t>
            </a:r>
            <a:endParaRPr lang="en-US" sz="3200" dirty="0">
              <a:latin typeface="Impact" pitchFamily="34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4" cstate="print"/>
          <a:srcRect t="978" b="48655"/>
          <a:stretch>
            <a:fillRect/>
          </a:stretch>
        </p:blipFill>
        <p:spPr bwMode="auto">
          <a:xfrm>
            <a:off x="2286000" y="1600200"/>
            <a:ext cx="5501062" cy="397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5" name="TextBox 4"/>
          <p:cNvSpPr txBox="1"/>
          <p:nvPr/>
        </p:nvSpPr>
        <p:spPr>
          <a:xfrm>
            <a:off x="1752600" y="1600200"/>
            <a:ext cx="1828800" cy="738664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1.  </a:t>
            </a:r>
            <a:r>
              <a:rPr lang="en-US" sz="1400" dirty="0" smtClean="0">
                <a:solidFill>
                  <a:srgbClr val="FFFF00"/>
                </a:solidFill>
              </a:rPr>
              <a:t>Company Name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</a:rPr>
              <a:t>Income Statement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</a:rPr>
              <a:t>Date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6" name="Right Arrow 5"/>
          <p:cNvSpPr/>
          <p:nvPr/>
        </p:nvSpPr>
        <p:spPr bwMode="auto">
          <a:xfrm>
            <a:off x="3733800" y="19050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874634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 rot="-334796">
            <a:off x="400222" y="477440"/>
            <a:ext cx="5149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3600" dirty="0">
                <a:latin typeface="Impact" pitchFamily="34" charset="0"/>
              </a:rPr>
              <a:t>Sample </a:t>
            </a:r>
            <a:r>
              <a:rPr lang="en-US" sz="3600" dirty="0" smtClean="0">
                <a:latin typeface="Impact" pitchFamily="34" charset="0"/>
              </a:rPr>
              <a:t>Income Statement</a:t>
            </a:r>
            <a:endParaRPr lang="en-US" sz="3600" dirty="0">
              <a:latin typeface="Impact" pitchFamily="34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4" cstate="print"/>
          <a:srcRect t="978" b="48655"/>
          <a:stretch>
            <a:fillRect/>
          </a:stretch>
        </p:blipFill>
        <p:spPr bwMode="auto">
          <a:xfrm>
            <a:off x="2286000" y="1600200"/>
            <a:ext cx="5501062" cy="397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5" name="TextBox 4"/>
          <p:cNvSpPr txBox="1"/>
          <p:nvPr/>
        </p:nvSpPr>
        <p:spPr>
          <a:xfrm>
            <a:off x="1828800" y="1600200"/>
            <a:ext cx="1828800" cy="738664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1.  </a:t>
            </a:r>
            <a:r>
              <a:rPr lang="en-US" sz="1400" dirty="0" smtClean="0">
                <a:solidFill>
                  <a:srgbClr val="FFFF00"/>
                </a:solidFill>
              </a:rPr>
              <a:t>Company Name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</a:rPr>
              <a:t>Income Statement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</a:rPr>
              <a:t>Date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6" name="Right Arrow 5"/>
          <p:cNvSpPr/>
          <p:nvPr/>
        </p:nvSpPr>
        <p:spPr bwMode="auto">
          <a:xfrm>
            <a:off x="3733800" y="19050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2667000"/>
            <a:ext cx="1828800" cy="523220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2.  </a:t>
            </a:r>
            <a:r>
              <a:rPr lang="en-US" sz="1400" dirty="0" smtClean="0">
                <a:solidFill>
                  <a:srgbClr val="FFFF00"/>
                </a:solidFill>
              </a:rPr>
              <a:t>Total Revenue - how much was sold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8" name="Right Arrow 7"/>
          <p:cNvSpPr/>
          <p:nvPr/>
        </p:nvSpPr>
        <p:spPr bwMode="auto">
          <a:xfrm>
            <a:off x="6172200" y="28194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874634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 rot="-334796">
            <a:off x="400222" y="477440"/>
            <a:ext cx="5149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3600" dirty="0">
                <a:latin typeface="Impact" pitchFamily="34" charset="0"/>
              </a:rPr>
              <a:t>Sample </a:t>
            </a:r>
            <a:r>
              <a:rPr lang="en-US" sz="3600" dirty="0" smtClean="0">
                <a:latin typeface="Impact" pitchFamily="34" charset="0"/>
              </a:rPr>
              <a:t>Income Statement</a:t>
            </a:r>
            <a:endParaRPr lang="en-US" sz="3600" dirty="0">
              <a:latin typeface="Impact" pitchFamily="34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4" cstate="print"/>
          <a:srcRect t="978" b="48655"/>
          <a:stretch>
            <a:fillRect/>
          </a:stretch>
        </p:blipFill>
        <p:spPr bwMode="auto">
          <a:xfrm>
            <a:off x="2286000" y="1600200"/>
            <a:ext cx="5501062" cy="397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5" name="TextBox 4"/>
          <p:cNvSpPr txBox="1"/>
          <p:nvPr/>
        </p:nvSpPr>
        <p:spPr>
          <a:xfrm>
            <a:off x="1828800" y="1600200"/>
            <a:ext cx="1828800" cy="738664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1.  </a:t>
            </a:r>
            <a:r>
              <a:rPr lang="en-US" sz="1400" dirty="0" smtClean="0">
                <a:solidFill>
                  <a:srgbClr val="FFFF00"/>
                </a:solidFill>
              </a:rPr>
              <a:t>Company Name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</a:rPr>
              <a:t>Income Statement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</a:rPr>
              <a:t>Date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6" name="Right Arrow 5"/>
          <p:cNvSpPr/>
          <p:nvPr/>
        </p:nvSpPr>
        <p:spPr bwMode="auto">
          <a:xfrm>
            <a:off x="3733800" y="19050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2667000"/>
            <a:ext cx="1828800" cy="523220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2.  </a:t>
            </a:r>
            <a:r>
              <a:rPr lang="en-US" sz="1400" dirty="0" smtClean="0">
                <a:solidFill>
                  <a:srgbClr val="FFFF00"/>
                </a:solidFill>
              </a:rPr>
              <a:t>Total Revenue - how much was sold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8" name="Right Arrow 7"/>
          <p:cNvSpPr/>
          <p:nvPr/>
        </p:nvSpPr>
        <p:spPr bwMode="auto">
          <a:xfrm>
            <a:off x="6172200" y="28194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4572000"/>
            <a:ext cx="1828800" cy="738664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3.  </a:t>
            </a:r>
            <a:r>
              <a:rPr lang="en-US" sz="1400" dirty="0" smtClean="0">
                <a:solidFill>
                  <a:srgbClr val="FFFF00"/>
                </a:solidFill>
              </a:rPr>
              <a:t>Total Expenses - how much was spent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10" name="Right Arrow 9"/>
          <p:cNvSpPr/>
          <p:nvPr/>
        </p:nvSpPr>
        <p:spPr bwMode="auto">
          <a:xfrm>
            <a:off x="6172200" y="48006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874634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 rot="-334796">
            <a:off x="400222" y="477440"/>
            <a:ext cx="5149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3600" dirty="0">
                <a:latin typeface="Impact" pitchFamily="34" charset="0"/>
              </a:rPr>
              <a:t>Sample </a:t>
            </a:r>
            <a:r>
              <a:rPr lang="en-US" sz="3600" dirty="0" smtClean="0">
                <a:latin typeface="Impact" pitchFamily="34" charset="0"/>
              </a:rPr>
              <a:t>Income Statement</a:t>
            </a:r>
            <a:endParaRPr lang="en-US" sz="3600" dirty="0">
              <a:latin typeface="Impact" pitchFamily="34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4" cstate="print"/>
          <a:srcRect t="978" b="48655"/>
          <a:stretch>
            <a:fillRect/>
          </a:stretch>
        </p:blipFill>
        <p:spPr bwMode="auto">
          <a:xfrm>
            <a:off x="2286000" y="1600200"/>
            <a:ext cx="5501062" cy="397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5" name="TextBox 4"/>
          <p:cNvSpPr txBox="1"/>
          <p:nvPr/>
        </p:nvSpPr>
        <p:spPr>
          <a:xfrm>
            <a:off x="1828800" y="1600200"/>
            <a:ext cx="1828800" cy="738664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1.  </a:t>
            </a:r>
            <a:r>
              <a:rPr lang="en-US" sz="1400" dirty="0" smtClean="0">
                <a:solidFill>
                  <a:srgbClr val="FFFF00"/>
                </a:solidFill>
              </a:rPr>
              <a:t>Company Name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</a:rPr>
              <a:t>Income Statement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</a:rPr>
              <a:t>Date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6" name="Right Arrow 5"/>
          <p:cNvSpPr/>
          <p:nvPr/>
        </p:nvSpPr>
        <p:spPr bwMode="auto">
          <a:xfrm>
            <a:off x="3733800" y="19050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2667000"/>
            <a:ext cx="1828800" cy="523220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2.  </a:t>
            </a:r>
            <a:r>
              <a:rPr lang="en-US" sz="1400" dirty="0" smtClean="0">
                <a:solidFill>
                  <a:srgbClr val="FFFF00"/>
                </a:solidFill>
              </a:rPr>
              <a:t>Total Revenue - how much was sold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8" name="Right Arrow 7"/>
          <p:cNvSpPr/>
          <p:nvPr/>
        </p:nvSpPr>
        <p:spPr bwMode="auto">
          <a:xfrm>
            <a:off x="6172200" y="28194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4572000"/>
            <a:ext cx="1828800" cy="738664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3.  </a:t>
            </a:r>
            <a:r>
              <a:rPr lang="en-US" sz="1400" dirty="0" smtClean="0">
                <a:solidFill>
                  <a:srgbClr val="FFFF00"/>
                </a:solidFill>
              </a:rPr>
              <a:t>Total Expenses - how much was spent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10" name="Right Arrow 9"/>
          <p:cNvSpPr/>
          <p:nvPr/>
        </p:nvSpPr>
        <p:spPr bwMode="auto">
          <a:xfrm>
            <a:off x="6172200" y="48006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38600" y="4953000"/>
            <a:ext cx="1828800" cy="523220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4.  </a:t>
            </a:r>
            <a:r>
              <a:rPr lang="en-US" sz="1400" dirty="0" smtClean="0">
                <a:solidFill>
                  <a:srgbClr val="FFFF00"/>
                </a:solidFill>
              </a:rPr>
              <a:t>Net Income/Loss- how much profit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12" name="Right Arrow 11"/>
          <p:cNvSpPr/>
          <p:nvPr/>
        </p:nvSpPr>
        <p:spPr bwMode="auto">
          <a:xfrm>
            <a:off x="6248400" y="50292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874634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762000" y="1371600"/>
            <a:ext cx="77724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spcAft>
                <a:spcPts val="1800"/>
              </a:spcAft>
              <a:buFont typeface="Wingdings" pitchFamily="2" charset="2"/>
              <a:buChar char="ü"/>
            </a:pPr>
            <a:endParaRPr lang="en-US" b="1" i="1" dirty="0" smtClean="0"/>
          </a:p>
          <a:p>
            <a:pPr marL="342900" indent="-342900" eaLnBrk="1" hangingPunct="1">
              <a:spcBef>
                <a:spcPct val="2000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sz="2800" i="1" dirty="0" smtClean="0"/>
              <a:t>You have $5000 in sales</a:t>
            </a:r>
          </a:p>
          <a:p>
            <a:pPr marL="342900" indent="-342900" eaLnBrk="1" hangingPunct="1">
              <a:spcBef>
                <a:spcPct val="2000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sz="2800" i="1" dirty="0" smtClean="0"/>
              <a:t>Your company had $1200 in expenses</a:t>
            </a:r>
          </a:p>
          <a:p>
            <a:pPr marL="342900" indent="-342900" eaLnBrk="1" hangingPunct="1">
              <a:spcBef>
                <a:spcPct val="2000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sz="2800" b="1" i="1" dirty="0" smtClean="0"/>
              <a:t>Did you have a Net Income or Loss?  What was the amount?</a:t>
            </a:r>
          </a:p>
          <a:p>
            <a:pPr marL="342900" indent="-342900" eaLnBrk="1" hangingPunct="1">
              <a:spcBef>
                <a:spcPct val="2000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sz="2800" b="1" i="1" dirty="0" smtClean="0">
                <a:solidFill>
                  <a:srgbClr val="FF0000"/>
                </a:solidFill>
              </a:rPr>
              <a:t>Revenue $5000 – Expenses $1200 = Net Income $3800</a:t>
            </a: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 rot="-334796">
            <a:off x="457200" y="381000"/>
            <a:ext cx="51498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4400" dirty="0" smtClean="0">
                <a:latin typeface="Impact" pitchFamily="34" charset="0"/>
              </a:rPr>
              <a:t>C heck Point….</a:t>
            </a:r>
            <a:endParaRPr lang="en-US" sz="4400" dirty="0">
              <a:latin typeface="Impact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638809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762000" y="1371600"/>
            <a:ext cx="77724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spcAft>
                <a:spcPts val="1800"/>
              </a:spcAft>
              <a:buFont typeface="Wingdings" pitchFamily="2" charset="2"/>
              <a:buChar char="ü"/>
            </a:pPr>
            <a:endParaRPr lang="en-US" sz="2800" b="1" i="1" dirty="0" smtClean="0"/>
          </a:p>
          <a:p>
            <a:pPr marL="342900" indent="-342900" eaLnBrk="1" hangingPunct="1">
              <a:spcBef>
                <a:spcPct val="2000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sz="2800" b="1" i="1" dirty="0" smtClean="0"/>
              <a:t>Look at the Balance Sheet and Income Statements for Companies 1, 2 and 3.</a:t>
            </a:r>
          </a:p>
          <a:p>
            <a:pPr marL="342900" indent="-342900" eaLnBrk="1" hangingPunct="1">
              <a:spcBef>
                <a:spcPct val="2000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sz="2800" b="1" i="1" dirty="0" smtClean="0"/>
              <a:t>Answer the questions</a:t>
            </a: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 rot="-334796">
            <a:off x="457200" y="381000"/>
            <a:ext cx="51498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4400" dirty="0" smtClean="0">
                <a:latin typeface="Impact" pitchFamily="34" charset="0"/>
              </a:rPr>
              <a:t>Do HO#2</a:t>
            </a:r>
            <a:endParaRPr lang="en-US" sz="4400" dirty="0">
              <a:latin typeface="Impact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638809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4"/>
          <p:cNvSpPr txBox="1">
            <a:spLocks noChangeArrowheads="1"/>
          </p:cNvSpPr>
          <p:nvPr/>
        </p:nvSpPr>
        <p:spPr bwMode="auto">
          <a:xfrm rot="-334796">
            <a:off x="457200" y="381000"/>
            <a:ext cx="51498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4400" dirty="0" smtClean="0">
                <a:latin typeface="Impact" pitchFamily="34" charset="0"/>
              </a:rPr>
              <a:t>Review….</a:t>
            </a:r>
            <a:endParaRPr lang="en-US" sz="4400" dirty="0">
              <a:latin typeface="Impact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7620000" cy="4525962"/>
          </a:xfrm>
        </p:spPr>
        <p:txBody>
          <a:bodyPr/>
          <a:lstStyle/>
          <a:p>
            <a:r>
              <a:rPr lang="en-US" b="1" i="1" dirty="0" smtClean="0"/>
              <a:t>What accounts would you find listed on the balance sheet?</a:t>
            </a:r>
          </a:p>
          <a:p>
            <a:pPr>
              <a:buNone/>
            </a:pPr>
            <a:endParaRPr lang="en-US" b="1" i="1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Assets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Liabilities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Owner’s Equity</a:t>
            </a:r>
          </a:p>
          <a:p>
            <a:pPr>
              <a:buNone/>
            </a:pP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638809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4"/>
          <p:cNvSpPr txBox="1">
            <a:spLocks noChangeArrowheads="1"/>
          </p:cNvSpPr>
          <p:nvPr/>
        </p:nvSpPr>
        <p:spPr bwMode="auto">
          <a:xfrm rot="-334796">
            <a:off x="457200" y="381000"/>
            <a:ext cx="51498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4400" dirty="0" smtClean="0">
                <a:latin typeface="Impact" pitchFamily="34" charset="0"/>
              </a:rPr>
              <a:t>Review….</a:t>
            </a:r>
            <a:endParaRPr lang="en-US" sz="4400" dirty="0">
              <a:latin typeface="Impact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7620000" cy="4525962"/>
          </a:xfrm>
        </p:spPr>
        <p:txBody>
          <a:bodyPr/>
          <a:lstStyle/>
          <a:p>
            <a:r>
              <a:rPr lang="en-US" b="1" i="1" dirty="0" smtClean="0"/>
              <a:t>What is the term used for how much you owe?</a:t>
            </a:r>
          </a:p>
          <a:p>
            <a:endParaRPr lang="en-US" b="1" i="1" dirty="0" smtClean="0"/>
          </a:p>
          <a:p>
            <a:r>
              <a:rPr lang="en-US" b="1" i="1" dirty="0" smtClean="0">
                <a:solidFill>
                  <a:srgbClr val="FF0000"/>
                </a:solidFill>
              </a:rPr>
              <a:t>Liability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638809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4"/>
          <p:cNvSpPr txBox="1">
            <a:spLocks noChangeArrowheads="1"/>
          </p:cNvSpPr>
          <p:nvPr/>
        </p:nvSpPr>
        <p:spPr bwMode="auto">
          <a:xfrm rot="-334796">
            <a:off x="457200" y="381000"/>
            <a:ext cx="51498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4400">
                <a:latin typeface="Impact" pitchFamily="34" charset="0"/>
              </a:rPr>
              <a:t>Balance Sheet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b="1" i="1" dirty="0" smtClean="0"/>
              <a:t>What is a Balance Sheet?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dirty="0" smtClean="0"/>
              <a:t>A statement that shows</a:t>
            </a:r>
          </a:p>
          <a:p>
            <a:pPr lvl="1" eaLnBrk="1" hangingPunct="1"/>
            <a:r>
              <a:rPr lang="en-US" dirty="0" smtClean="0"/>
              <a:t>(1) How much money a company has</a:t>
            </a:r>
          </a:p>
          <a:p>
            <a:pPr lvl="1" eaLnBrk="1" hangingPunct="1"/>
            <a:r>
              <a:rPr lang="en-US" dirty="0" smtClean="0"/>
              <a:t>(2) How much money a company owes</a:t>
            </a:r>
          </a:p>
          <a:p>
            <a:pPr lvl="1" eaLnBrk="1" hangingPunct="1"/>
            <a:r>
              <a:rPr lang="en-US" dirty="0" smtClean="0"/>
              <a:t>(3) How much the company is worth (value of company)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dirty="0" smtClean="0"/>
              <a:t>Follows the accounting equation</a:t>
            </a:r>
          </a:p>
          <a:p>
            <a:pPr marL="800100" lvl="1" indent="-342900" eaLnBrk="1" hangingPunct="1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FF0000"/>
                </a:solidFill>
              </a:rPr>
              <a:t>Assets = Liabilities + Owner’s Equity</a:t>
            </a:r>
          </a:p>
          <a:p>
            <a:endParaRPr lang="en-US" dirty="0"/>
          </a:p>
        </p:txBody>
      </p: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4"/>
          <p:cNvSpPr txBox="1">
            <a:spLocks noChangeArrowheads="1"/>
          </p:cNvSpPr>
          <p:nvPr/>
        </p:nvSpPr>
        <p:spPr bwMode="auto">
          <a:xfrm rot="-334796">
            <a:off x="457200" y="381000"/>
            <a:ext cx="51498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4400" dirty="0" smtClean="0">
                <a:latin typeface="Impact" pitchFamily="34" charset="0"/>
              </a:rPr>
              <a:t>Review….</a:t>
            </a:r>
            <a:endParaRPr lang="en-US" sz="4400" dirty="0">
              <a:latin typeface="Impact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8229600" cy="4525962"/>
          </a:xfrm>
        </p:spPr>
        <p:txBody>
          <a:bodyPr/>
          <a:lstStyle/>
          <a:p>
            <a:r>
              <a:rPr lang="en-US" b="1" i="1" dirty="0" smtClean="0"/>
              <a:t>How do you calculate how much you are worth?</a:t>
            </a:r>
          </a:p>
          <a:p>
            <a:endParaRPr lang="en-US" b="1" i="1" dirty="0" smtClean="0"/>
          </a:p>
          <a:p>
            <a:r>
              <a:rPr lang="en-US" b="1" i="1" dirty="0" smtClean="0">
                <a:solidFill>
                  <a:srgbClr val="FF0000"/>
                </a:solidFill>
              </a:rPr>
              <a:t>Assets – Liabilities = Owner’s Equity (worth)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638809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4"/>
          <p:cNvSpPr txBox="1">
            <a:spLocks noChangeArrowheads="1"/>
          </p:cNvSpPr>
          <p:nvPr/>
        </p:nvSpPr>
        <p:spPr bwMode="auto">
          <a:xfrm rot="-334796">
            <a:off x="457200" y="381000"/>
            <a:ext cx="51498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4400" dirty="0" smtClean="0">
                <a:latin typeface="Impact" pitchFamily="34" charset="0"/>
              </a:rPr>
              <a:t>Review….</a:t>
            </a:r>
            <a:endParaRPr lang="en-US" sz="4400" dirty="0">
              <a:latin typeface="Impact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8229600" cy="4525962"/>
          </a:xfrm>
        </p:spPr>
        <p:txBody>
          <a:bodyPr/>
          <a:lstStyle/>
          <a:p>
            <a:r>
              <a:rPr lang="en-US" b="1" i="1" dirty="0" smtClean="0"/>
              <a:t>What financial statement shows how much profit you made and how is this calculated?</a:t>
            </a:r>
          </a:p>
          <a:p>
            <a:endParaRPr lang="en-US" b="1" i="1" dirty="0" smtClean="0"/>
          </a:p>
          <a:p>
            <a:r>
              <a:rPr lang="en-US" b="1" i="1" dirty="0" smtClean="0">
                <a:solidFill>
                  <a:srgbClr val="FF0000"/>
                </a:solidFill>
              </a:rPr>
              <a:t>Income Statement</a:t>
            </a:r>
          </a:p>
          <a:p>
            <a:r>
              <a:rPr lang="en-US" b="1" i="1" dirty="0" smtClean="0">
                <a:solidFill>
                  <a:srgbClr val="FF0000"/>
                </a:solidFill>
              </a:rPr>
              <a:t>Revenue - Expenses</a:t>
            </a:r>
          </a:p>
          <a:p>
            <a:endParaRPr lang="en-US" b="1" i="1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638809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 rot="-334796">
            <a:off x="609600" y="441325"/>
            <a:ext cx="514985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3800">
                <a:latin typeface="Impact" pitchFamily="34" charset="0"/>
              </a:rPr>
              <a:t>Sample Balance Sheet</a:t>
            </a:r>
          </a:p>
        </p:txBody>
      </p:sp>
      <p:pic>
        <p:nvPicPr>
          <p:cNvPr id="3" name="Picture 2"/>
          <p:cNvPicPr/>
          <p:nvPr/>
        </p:nvPicPr>
        <p:blipFill>
          <a:blip r:embed="rId4" cstate="print"/>
          <a:srcRect t="54890" b="1579"/>
          <a:stretch>
            <a:fillRect/>
          </a:stretch>
        </p:blipFill>
        <p:spPr bwMode="auto">
          <a:xfrm>
            <a:off x="1676400" y="1600200"/>
            <a:ext cx="6128830" cy="3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 rot="-334796">
            <a:off x="609600" y="441325"/>
            <a:ext cx="514985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3800" dirty="0" smtClean="0">
                <a:latin typeface="Impact" pitchFamily="34" charset="0"/>
              </a:rPr>
              <a:t>Label the </a:t>
            </a:r>
            <a:r>
              <a:rPr lang="en-US" sz="3800" dirty="0">
                <a:latin typeface="Impact" pitchFamily="34" charset="0"/>
              </a:rPr>
              <a:t>Balance Sheet</a:t>
            </a:r>
          </a:p>
        </p:txBody>
      </p:sp>
      <p:pic>
        <p:nvPicPr>
          <p:cNvPr id="3" name="Picture 2"/>
          <p:cNvPicPr/>
          <p:nvPr/>
        </p:nvPicPr>
        <p:blipFill>
          <a:blip r:embed="rId4" cstate="print"/>
          <a:srcRect t="54890" b="1579"/>
          <a:stretch>
            <a:fillRect/>
          </a:stretch>
        </p:blipFill>
        <p:spPr bwMode="auto">
          <a:xfrm>
            <a:off x="1676400" y="1600200"/>
            <a:ext cx="6128830" cy="3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 rot="-334796">
            <a:off x="609600" y="441325"/>
            <a:ext cx="514985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3800" dirty="0" smtClean="0">
                <a:latin typeface="Impact" pitchFamily="34" charset="0"/>
              </a:rPr>
              <a:t>Label the </a:t>
            </a:r>
            <a:r>
              <a:rPr lang="en-US" sz="3800" dirty="0">
                <a:latin typeface="Impact" pitchFamily="34" charset="0"/>
              </a:rPr>
              <a:t>Balance Sheet</a:t>
            </a:r>
          </a:p>
        </p:txBody>
      </p:sp>
      <p:pic>
        <p:nvPicPr>
          <p:cNvPr id="3" name="Picture 2"/>
          <p:cNvPicPr/>
          <p:nvPr/>
        </p:nvPicPr>
        <p:blipFill>
          <a:blip r:embed="rId4" cstate="print"/>
          <a:srcRect t="54890" b="1579"/>
          <a:stretch>
            <a:fillRect/>
          </a:stretch>
        </p:blipFill>
        <p:spPr bwMode="auto">
          <a:xfrm>
            <a:off x="1981200" y="1981200"/>
            <a:ext cx="544303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Group 13"/>
          <p:cNvGrpSpPr/>
          <p:nvPr/>
        </p:nvGrpSpPr>
        <p:grpSpPr>
          <a:xfrm>
            <a:off x="1676400" y="1905000"/>
            <a:ext cx="2209800" cy="738664"/>
            <a:chOff x="1676400" y="1905000"/>
            <a:chExt cx="2209800" cy="738664"/>
          </a:xfrm>
        </p:grpSpPr>
        <p:sp>
          <p:nvSpPr>
            <p:cNvPr id="4" name="TextBox 3"/>
            <p:cNvSpPr txBox="1"/>
            <p:nvPr/>
          </p:nvSpPr>
          <p:spPr>
            <a:xfrm>
              <a:off x="1676400" y="1905000"/>
              <a:ext cx="1828800" cy="738664"/>
            </a:xfrm>
            <a:prstGeom prst="rect">
              <a:avLst/>
            </a:prstGeom>
            <a:solidFill>
              <a:srgbClr val="0016FF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rgbClr val="FFFF00"/>
                  </a:solidFill>
                </a:rPr>
                <a:t>1.  </a:t>
              </a:r>
              <a:r>
                <a:rPr lang="en-US" sz="1400" dirty="0" smtClean="0">
                  <a:solidFill>
                    <a:srgbClr val="FFFF00"/>
                  </a:solidFill>
                </a:rPr>
                <a:t>Company Name</a:t>
              </a:r>
            </a:p>
            <a:p>
              <a:pPr algn="ctr"/>
              <a:r>
                <a:rPr lang="en-US" sz="1400" dirty="0" smtClean="0">
                  <a:solidFill>
                    <a:srgbClr val="FFFF00"/>
                  </a:solidFill>
                </a:rPr>
                <a:t> Balance Sheet</a:t>
              </a:r>
            </a:p>
            <a:p>
              <a:pPr algn="ctr"/>
              <a:r>
                <a:rPr lang="en-US" sz="1400" dirty="0" smtClean="0">
                  <a:solidFill>
                    <a:srgbClr val="FFFF00"/>
                  </a:solidFill>
                </a:rPr>
                <a:t>Date</a:t>
              </a:r>
              <a:endParaRPr lang="en-US" sz="1400" dirty="0">
                <a:solidFill>
                  <a:srgbClr val="FFFF00"/>
                </a:solidFill>
              </a:endParaRPr>
            </a:p>
          </p:txBody>
        </p:sp>
        <p:sp>
          <p:nvSpPr>
            <p:cNvPr id="6" name="Right Arrow 5"/>
            <p:cNvSpPr/>
            <p:nvPr/>
          </p:nvSpPr>
          <p:spPr bwMode="auto">
            <a:xfrm>
              <a:off x="3581400" y="2209800"/>
              <a:ext cx="304800" cy="228600"/>
            </a:xfrm>
            <a:prstGeom prst="rightArrow">
              <a:avLst>
                <a:gd name="adj1" fmla="val 50000"/>
                <a:gd name="adj2" fmla="val 53773"/>
              </a:avLst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9" charset="0"/>
                <a:ea typeface="ＭＳ Ｐゴシック" pitchFamily="-109" charset="-128"/>
                <a:cs typeface="ＭＳ Ｐゴシック" pitchFamily="-109" charset="-128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 rot="-334796">
            <a:off x="609600" y="441325"/>
            <a:ext cx="514985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3800" dirty="0" smtClean="0">
                <a:latin typeface="Impact" pitchFamily="34" charset="0"/>
              </a:rPr>
              <a:t>Label the </a:t>
            </a:r>
            <a:r>
              <a:rPr lang="en-US" sz="3800" dirty="0">
                <a:latin typeface="Impact" pitchFamily="34" charset="0"/>
              </a:rPr>
              <a:t>Balance Sheet</a:t>
            </a:r>
          </a:p>
        </p:txBody>
      </p:sp>
      <p:pic>
        <p:nvPicPr>
          <p:cNvPr id="3" name="Picture 2"/>
          <p:cNvPicPr/>
          <p:nvPr/>
        </p:nvPicPr>
        <p:blipFill>
          <a:blip r:embed="rId4" cstate="print"/>
          <a:srcRect t="54890" b="1579"/>
          <a:stretch>
            <a:fillRect/>
          </a:stretch>
        </p:blipFill>
        <p:spPr bwMode="auto">
          <a:xfrm>
            <a:off x="1981200" y="1981200"/>
            <a:ext cx="544303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76400" y="1905000"/>
            <a:ext cx="1828800" cy="738664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1.  </a:t>
            </a:r>
            <a:r>
              <a:rPr lang="en-US" sz="1400" dirty="0" smtClean="0">
                <a:solidFill>
                  <a:srgbClr val="FFFF00"/>
                </a:solidFill>
              </a:rPr>
              <a:t>Company Name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</a:rPr>
              <a:t> Balance Sheet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</a:rPr>
              <a:t>Date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4114800"/>
            <a:ext cx="1828800" cy="523220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2.  </a:t>
            </a:r>
            <a:r>
              <a:rPr lang="en-US" sz="1400" dirty="0" smtClean="0">
                <a:solidFill>
                  <a:srgbClr val="FFFF00"/>
                </a:solidFill>
              </a:rPr>
              <a:t>Total Assets – how much you have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6" name="Right Arrow 5"/>
          <p:cNvSpPr/>
          <p:nvPr/>
        </p:nvSpPr>
        <p:spPr bwMode="auto">
          <a:xfrm>
            <a:off x="3581400" y="22098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7" name="Right Arrow 6"/>
          <p:cNvSpPr/>
          <p:nvPr/>
        </p:nvSpPr>
        <p:spPr bwMode="auto">
          <a:xfrm>
            <a:off x="3657600" y="42672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 rot="-334796">
            <a:off x="609600" y="441325"/>
            <a:ext cx="514985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3800" dirty="0" smtClean="0">
                <a:latin typeface="Impact" pitchFamily="34" charset="0"/>
              </a:rPr>
              <a:t>Label the </a:t>
            </a:r>
            <a:r>
              <a:rPr lang="en-US" sz="3800" dirty="0">
                <a:latin typeface="Impact" pitchFamily="34" charset="0"/>
              </a:rPr>
              <a:t>Balance Sheet</a:t>
            </a:r>
          </a:p>
        </p:txBody>
      </p:sp>
      <p:pic>
        <p:nvPicPr>
          <p:cNvPr id="3" name="Picture 2"/>
          <p:cNvPicPr/>
          <p:nvPr/>
        </p:nvPicPr>
        <p:blipFill>
          <a:blip r:embed="rId4" cstate="print"/>
          <a:srcRect t="54890" b="1579"/>
          <a:stretch>
            <a:fillRect/>
          </a:stretch>
        </p:blipFill>
        <p:spPr bwMode="auto">
          <a:xfrm>
            <a:off x="1981200" y="1981200"/>
            <a:ext cx="544303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76400" y="1905000"/>
            <a:ext cx="1828800" cy="738664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1.  </a:t>
            </a:r>
            <a:r>
              <a:rPr lang="en-US" sz="1400" dirty="0" smtClean="0">
                <a:solidFill>
                  <a:srgbClr val="FFFF00"/>
                </a:solidFill>
              </a:rPr>
              <a:t>Company Name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</a:rPr>
              <a:t> Balance Sheet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</a:rPr>
              <a:t>Date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4114800"/>
            <a:ext cx="1828800" cy="523220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2.  </a:t>
            </a:r>
            <a:r>
              <a:rPr lang="en-US" sz="1400" dirty="0" smtClean="0">
                <a:solidFill>
                  <a:srgbClr val="FFFF00"/>
                </a:solidFill>
              </a:rPr>
              <a:t>Total Assets – how much you have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6" name="Right Arrow 5"/>
          <p:cNvSpPr/>
          <p:nvPr/>
        </p:nvSpPr>
        <p:spPr bwMode="auto">
          <a:xfrm>
            <a:off x="3581400" y="22098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7" name="Right Arrow 6"/>
          <p:cNvSpPr/>
          <p:nvPr/>
        </p:nvSpPr>
        <p:spPr bwMode="auto">
          <a:xfrm>
            <a:off x="3657600" y="42672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15200" y="3200400"/>
            <a:ext cx="1600200" cy="461665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</a:rPr>
              <a:t>3. Total Liabilities – how much you owe</a:t>
            </a:r>
            <a:endParaRPr lang="en-US" sz="1200" dirty="0">
              <a:solidFill>
                <a:srgbClr val="FFFF00"/>
              </a:solidFill>
            </a:endParaRPr>
          </a:p>
        </p:txBody>
      </p:sp>
      <p:sp>
        <p:nvSpPr>
          <p:cNvPr id="13" name="Right Arrow 12"/>
          <p:cNvSpPr/>
          <p:nvPr/>
        </p:nvSpPr>
        <p:spPr bwMode="auto">
          <a:xfrm>
            <a:off x="6172200" y="34290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 rot="-334796">
            <a:off x="609600" y="441325"/>
            <a:ext cx="514985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3800" dirty="0" smtClean="0">
                <a:latin typeface="Impact" pitchFamily="34" charset="0"/>
              </a:rPr>
              <a:t>Label the </a:t>
            </a:r>
            <a:r>
              <a:rPr lang="en-US" sz="3800" dirty="0">
                <a:latin typeface="Impact" pitchFamily="34" charset="0"/>
              </a:rPr>
              <a:t>Balance Sheet</a:t>
            </a:r>
          </a:p>
        </p:txBody>
      </p:sp>
      <p:pic>
        <p:nvPicPr>
          <p:cNvPr id="3" name="Picture 2"/>
          <p:cNvPicPr/>
          <p:nvPr/>
        </p:nvPicPr>
        <p:blipFill>
          <a:blip r:embed="rId4" cstate="print"/>
          <a:srcRect t="54890" b="1579"/>
          <a:stretch>
            <a:fillRect/>
          </a:stretch>
        </p:blipFill>
        <p:spPr bwMode="auto">
          <a:xfrm>
            <a:off x="1981200" y="1981200"/>
            <a:ext cx="544303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76400" y="1905000"/>
            <a:ext cx="1828800" cy="738664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1.  </a:t>
            </a:r>
            <a:r>
              <a:rPr lang="en-US" sz="1400" dirty="0" smtClean="0">
                <a:solidFill>
                  <a:srgbClr val="FFFF00"/>
                </a:solidFill>
              </a:rPr>
              <a:t>Company Name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</a:rPr>
              <a:t> Balance Sheet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</a:rPr>
              <a:t>Date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4114800"/>
            <a:ext cx="1828800" cy="523220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2.  </a:t>
            </a:r>
            <a:r>
              <a:rPr lang="en-US" sz="1400" dirty="0" smtClean="0">
                <a:solidFill>
                  <a:srgbClr val="FFFF00"/>
                </a:solidFill>
              </a:rPr>
              <a:t>Total Assets – how much you have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6" name="Right Arrow 5"/>
          <p:cNvSpPr/>
          <p:nvPr/>
        </p:nvSpPr>
        <p:spPr bwMode="auto">
          <a:xfrm>
            <a:off x="3581400" y="22098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7" name="Right Arrow 6"/>
          <p:cNvSpPr/>
          <p:nvPr/>
        </p:nvSpPr>
        <p:spPr bwMode="auto">
          <a:xfrm>
            <a:off x="3657600" y="42672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15200" y="3200400"/>
            <a:ext cx="1600200" cy="461665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</a:rPr>
              <a:t>3. Total Liabilities – how much you owe</a:t>
            </a:r>
            <a:endParaRPr lang="en-US" sz="1200" dirty="0">
              <a:solidFill>
                <a:srgbClr val="FFFF00"/>
              </a:solidFill>
            </a:endParaRPr>
          </a:p>
        </p:txBody>
      </p:sp>
      <p:sp>
        <p:nvSpPr>
          <p:cNvPr id="13" name="Right Arrow 12"/>
          <p:cNvSpPr/>
          <p:nvPr/>
        </p:nvSpPr>
        <p:spPr bwMode="auto">
          <a:xfrm>
            <a:off x="6172200" y="34290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91400" y="3886200"/>
            <a:ext cx="1600200" cy="646331"/>
          </a:xfrm>
          <a:prstGeom prst="rect">
            <a:avLst/>
          </a:prstGeom>
          <a:solidFill>
            <a:srgbClr val="001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</a:rPr>
              <a:t>4. Owner’s Equity– how much you are worth</a:t>
            </a:r>
            <a:endParaRPr lang="en-US" sz="1200" dirty="0">
              <a:solidFill>
                <a:srgbClr val="FFFF00"/>
              </a:solidFill>
            </a:endParaRPr>
          </a:p>
        </p:txBody>
      </p:sp>
      <p:sp>
        <p:nvSpPr>
          <p:cNvPr id="11" name="Right Arrow 10"/>
          <p:cNvSpPr/>
          <p:nvPr/>
        </p:nvSpPr>
        <p:spPr bwMode="auto">
          <a:xfrm>
            <a:off x="6248400" y="3886200"/>
            <a:ext cx="304800" cy="228600"/>
          </a:xfrm>
          <a:prstGeom prst="rightArrow">
            <a:avLst>
              <a:gd name="adj1" fmla="val 50000"/>
              <a:gd name="adj2" fmla="val 53773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762000" y="1371600"/>
            <a:ext cx="77724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spcAft>
                <a:spcPts val="1800"/>
              </a:spcAft>
              <a:buFont typeface="Wingdings" pitchFamily="2" charset="2"/>
              <a:buChar char="ü"/>
            </a:pPr>
            <a:endParaRPr lang="en-US" b="1" i="1" dirty="0" smtClean="0"/>
          </a:p>
          <a:p>
            <a:pPr marL="342900" indent="-342900" eaLnBrk="1" hangingPunct="1">
              <a:spcBef>
                <a:spcPct val="20000"/>
              </a:spcBef>
              <a:spcAft>
                <a:spcPts val="1800"/>
              </a:spcAft>
              <a:buFont typeface="Wingdings" pitchFamily="2" charset="2"/>
              <a:buChar char="ü"/>
            </a:pPr>
            <a:r>
              <a:rPr lang="en-US" sz="3600" i="1" dirty="0" smtClean="0"/>
              <a:t>You make $400 (after taxes) and you owe $275 in bills.  What is your worth?</a:t>
            </a:r>
          </a:p>
          <a:p>
            <a:pPr marL="342900" indent="-342900" eaLnBrk="1" hangingPunct="1">
              <a:spcBef>
                <a:spcPct val="20000"/>
              </a:spcBef>
              <a:spcAft>
                <a:spcPts val="1800"/>
              </a:spcAft>
              <a:buFont typeface="Wingdings" pitchFamily="2" charset="2"/>
              <a:buChar char="ü"/>
            </a:pPr>
            <a:endParaRPr lang="en-US" sz="3600" i="1" dirty="0"/>
          </a:p>
          <a:p>
            <a:pPr marL="342900" indent="-342900" eaLnBrk="1" hangingPunct="1"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3600" dirty="0" smtClean="0"/>
              <a:t>$400 (asset) - $275 (liability)= </a:t>
            </a:r>
            <a:r>
              <a:rPr lang="en-US" sz="3600" b="1" dirty="0" smtClean="0">
                <a:solidFill>
                  <a:srgbClr val="0016FF"/>
                </a:solidFill>
              </a:rPr>
              <a:t>$125 </a:t>
            </a:r>
            <a:r>
              <a:rPr lang="en-US" sz="3600" dirty="0" smtClean="0"/>
              <a:t>(worth)</a:t>
            </a:r>
            <a:endParaRPr lang="en-US" sz="3600" b="1" dirty="0">
              <a:solidFill>
                <a:srgbClr val="0016FF"/>
              </a:solidFill>
            </a:endParaRP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 rot="-334796">
            <a:off x="457200" y="381000"/>
            <a:ext cx="51498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4400" dirty="0" smtClean="0">
                <a:latin typeface="Impact" pitchFamily="34" charset="0"/>
              </a:rPr>
              <a:t>C heck Point….</a:t>
            </a:r>
            <a:endParaRPr lang="en-US" sz="4400" dirty="0">
              <a:latin typeface="Impact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638809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USESECONDARYMONITOR" val="True"/>
  <p:tag name="BULLETTYPE" val="3"/>
  <p:tag name="RESPCOUNTERSTYLE" val="-1"/>
  <p:tag name="INPUTSOURCE" val="1"/>
  <p:tag name="BACKUPSESSIONS" val="True"/>
  <p:tag name="REVIEWONLY" val="False"/>
  <p:tag name="PARTICIPANTSINLEADERBOARD" val="5"/>
  <p:tag name="BUBBLESIZEVISIBLE" val="True"/>
  <p:tag name="CUSTOMGRIDBACKCOLOR" val="-2830136"/>
  <p:tag name="CUSTOMCELLBACKCOLOR3" val="-268652"/>
  <p:tag name="DISPLAYDEVICENUMBER" val="True"/>
  <p:tag name="AUTOSIZEGRID" val="True"/>
  <p:tag name="CHARTCOLORS" val="2"/>
  <p:tag name="MULTIRESPDIVISOR" val="1"/>
  <p:tag name="CORRECTPOINTVALUE" val="100"/>
  <p:tag name="ADDINALWAYSLOADED" val="False"/>
  <p:tag name="TPVERSION" val="2006"/>
  <p:tag name="DEFAULTPORT" val="1001"/>
  <p:tag name="COUNTDOWNSTYLE" val="-1"/>
  <p:tag name="USEENTERPRISEMANAGER" val="False"/>
  <p:tag name="CHARTVALUEFORMAT" val="0%"/>
  <p:tag name="STDCHART" val="1"/>
  <p:tag name="BUBBLEVALUEFORMAT" val="0.0"/>
  <p:tag name="CUSTOMCELLBACKCOLOR1" val="-657956"/>
  <p:tag name="DISPLAYNAME" val="True"/>
  <p:tag name="GRIDSIZE" val="{Width=800, Height=600}"/>
  <p:tag name="RESETCHARTS" val="True"/>
  <p:tag name="ALLOWUSERFEEDBACK" val="True"/>
  <p:tag name="ZEROBASED" val="False"/>
  <p:tag name="EXPANDSHOWBAR" val="True"/>
  <p:tag name="ANSWERNOWTEXT" val="Answer Now"/>
  <p:tag name="NUMRESPONSES" val="1"/>
  <p:tag name="ROTATIONINTERVAL" val="2"/>
  <p:tag name="BUBBLENAMEVISIBLE" val="True"/>
  <p:tag name="CUSTOMCELLBACKCOLOR2" val="-13395457"/>
  <p:tag name="GRIDOPACITY" val="90"/>
  <p:tag name="CHARTLABELS" val="1"/>
  <p:tag name="INCORRECTPOINTVALUE" val="0"/>
  <p:tag name="CHARTSCALE" val="True"/>
  <p:tag name="ANSWERNOWSTYLE" val="-1"/>
  <p:tag name="ALLOWDUPLICATES" val="False"/>
  <p:tag name="TEAMSINLEADERBOARD" val="5"/>
  <p:tag name="CUSTOMCELLFORECOLOR" val="-16777216"/>
  <p:tag name="GRIDROTATIONINTERVAL" val="2"/>
  <p:tag name="PARTLISTDEFAULT" val="0"/>
  <p:tag name="AUTOADJUSTPARTRANGE" val="True"/>
  <p:tag name="RESPCOUNTERFORMAT" val="0"/>
  <p:tag name="AUTOADVANCE" val="False"/>
  <p:tag name="DEFAULTNUMTEAMS" val="5"/>
  <p:tag name="GRIDPOSITION" val="1"/>
  <p:tag name="REALTIMEBACKUP" val="False"/>
  <p:tag name="REQUIREPASSWORD" val="False"/>
  <p:tag name="AUTOUPDATEALIASES" val="True"/>
  <p:tag name="USESCHEMECOLORS" val="True"/>
  <p:tag name="INCLUDEPPT" val="True"/>
  <p:tag name="RESPTABLESTYLE" val="-1"/>
  <p:tag name="BUBBLEGROUPING" val="3"/>
  <p:tag name="INCLUDENONRESPONDERS" val="False"/>
  <p:tag name="COUNTDOWNSECONDS" val="10"/>
  <p:tag name="DISPLAYDEVICEID" val="True"/>
  <p:tag name="ENABLEPRESENTERVPAD" val="False"/>
  <p:tag name="POLLINGCYCLE" val="2"/>
  <p:tag name="MAXRESPONDERS" val="5"/>
  <p:tag name="BACKUPMAINTENANCE" val="7"/>
  <p:tag name="CUSTOMCELLBACKCOLOR4" val="-8355712"/>
  <p:tag name="SHOWBARVISIBLE" val="True"/>
  <p:tag name="REALTIMEBACKUPPATH" val="(None)"/>
  <p:tag name="DELIMITERS" val="3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Impac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9" charset="0"/>
            <a:ea typeface="ＭＳ Ｐゴシック" pitchFamily="-109" charset="-128"/>
            <a:cs typeface="ＭＳ Ｐゴシック" pitchFamily="-10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9" charset="0"/>
            <a:ea typeface="ＭＳ Ｐゴシック" pitchFamily="-109" charset="-128"/>
            <a:cs typeface="ＭＳ Ｐゴシック" pitchFamily="-109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6158</TotalTime>
  <Words>492</Words>
  <Application>Microsoft Office PowerPoint</Application>
  <PresentationFormat>On-screen Show (4:3)</PresentationFormat>
  <Paragraphs>100</Paragraphs>
  <Slides>21</Slides>
  <Notes>21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Default Design</vt:lpstr>
      <vt:lpstr>Clip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Income Statement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Matthew Dewald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Bike Riders Across Georgia</dc:creator>
  <cp:lastModifiedBy>Eloyce Davis</cp:lastModifiedBy>
  <cp:revision>1456</cp:revision>
  <dcterms:created xsi:type="dcterms:W3CDTF">2009-01-04T23:14:58Z</dcterms:created>
  <dcterms:modified xsi:type="dcterms:W3CDTF">2013-10-28T17:01:44Z</dcterms:modified>
</cp:coreProperties>
</file>